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6" r:id="rId4"/>
    <p:sldId id="261" r:id="rId5"/>
    <p:sldId id="265" r:id="rId6"/>
    <p:sldId id="330" r:id="rId7"/>
    <p:sldId id="343" r:id="rId8"/>
    <p:sldId id="341" r:id="rId9"/>
    <p:sldId id="342" r:id="rId10"/>
    <p:sldId id="344" r:id="rId11"/>
    <p:sldId id="346" r:id="rId12"/>
    <p:sldId id="347" r:id="rId13"/>
    <p:sldId id="349" r:id="rId14"/>
    <p:sldId id="348" r:id="rId15"/>
    <p:sldId id="352" r:id="rId16"/>
    <p:sldId id="369" r:id="rId17"/>
    <p:sldId id="354" r:id="rId18"/>
    <p:sldId id="355" r:id="rId19"/>
    <p:sldId id="356" r:id="rId20"/>
    <p:sldId id="357" r:id="rId21"/>
    <p:sldId id="359" r:id="rId22"/>
    <p:sldId id="358" r:id="rId23"/>
    <p:sldId id="351" r:id="rId24"/>
    <p:sldId id="264" r:id="rId25"/>
    <p:sldId id="259" r:id="rId26"/>
    <p:sldId id="368" r:id="rId27"/>
    <p:sldId id="360" r:id="rId28"/>
    <p:sldId id="361" r:id="rId29"/>
    <p:sldId id="362" r:id="rId30"/>
    <p:sldId id="428" r:id="rId31"/>
    <p:sldId id="407" r:id="rId32"/>
    <p:sldId id="405" r:id="rId33"/>
    <p:sldId id="403" r:id="rId34"/>
    <p:sldId id="409" r:id="rId35"/>
    <p:sldId id="408" r:id="rId36"/>
    <p:sldId id="410" r:id="rId37"/>
    <p:sldId id="412" r:id="rId38"/>
    <p:sldId id="426" r:id="rId39"/>
    <p:sldId id="4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0E381"/>
    <a:srgbClr val="00D276"/>
    <a:srgbClr val="00DA7C"/>
    <a:srgbClr val="00C1C9"/>
    <a:srgbClr val="54D1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2"/>
    <p:restoredTop sz="94674"/>
  </p:normalViewPr>
  <p:slideViewPr>
    <p:cSldViewPr snapToGrid="0" snapToObjects="1">
      <p:cViewPr varScale="1">
        <p:scale>
          <a:sx n="119" d="100"/>
          <a:sy n="119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90AAE-6E26-6340-9EA4-C4F5D1FF7CF1}" type="datetimeFigureOut">
              <a:rPr lang="en-US" smtClean="0"/>
              <a:t>6/20/20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01041-6FA1-D441-A2D8-6CC855130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56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10417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051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281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65860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43658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710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08321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290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496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5539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7D84-8DD5-6045-A527-90D99C799015}" type="datetimeFigureOut">
              <a:rPr lang="mr-IN"/>
              <a:t>20/6/20</a:t>
            </a:fld>
            <a:endParaRPr lang="mr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76B71-9AB5-1443-82C8-1ED5121D7CD3}" type="slidenum">
              <a:rPr lang="uk-UA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518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A7D84-8DD5-6045-A527-90D99C799015}" type="datetimeFigureOut">
              <a:t>20/06/2020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76B71-9AB5-1443-82C8-1ED5121D7CD3}" type="slidenum">
              <a:rPr lang="uk-UA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6405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3391255" y="2700169"/>
            <a:ext cx="51042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E381"/>
                </a:solidFill>
                <a:latin typeface="Avenir Book" charset="0"/>
                <a:ea typeface="Avenir Book" charset="0"/>
                <a:cs typeface="Avenir Book" charset="0"/>
              </a:rPr>
              <a:t>INTRODUCTION TO </a:t>
            </a:r>
          </a:p>
          <a:p>
            <a:pPr algn="ctr"/>
            <a:r>
              <a:rPr lang="fr-FR" sz="4000" dirty="0" smtClean="0">
                <a:solidFill>
                  <a:srgbClr val="00E381"/>
                </a:solidFill>
                <a:latin typeface="Avenir Book" charset="0"/>
                <a:ea typeface="Avenir Book" charset="0"/>
                <a:cs typeface="Avenir Book" charset="0"/>
              </a:rPr>
              <a:t>TABLEAU</a:t>
            </a:r>
            <a:endParaRPr sz="4000" dirty="0">
              <a:solidFill>
                <a:srgbClr val="00E38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1030" name="Picture 6" descr="ogs management | fadi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050" y="6089904"/>
            <a:ext cx="2320950" cy="83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208974" y="4187593"/>
            <a:ext cx="9928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E381"/>
                </a:solidFill>
                <a:latin typeface="Montserrat Light" charset="0"/>
                <a:ea typeface="Montserrat Light" charset="0"/>
                <a:cs typeface="Montserrat Light" charset="0"/>
              </a:rPr>
              <a:t>Mehdi LAMRANI                        May 2020</a:t>
            </a:r>
            <a:endParaRPr lang="fr-FR" sz="4000" dirty="0">
              <a:solidFill>
                <a:srgbClr val="00E381"/>
              </a:solidFill>
              <a:latin typeface="Montserrat Light" charset="0"/>
              <a:ea typeface="Montserrat Light" charset="0"/>
              <a:cs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790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208" y="1624404"/>
            <a:ext cx="8983248" cy="315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6084" y="1425744"/>
            <a:ext cx="1109640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Producers &amp; Consumers :</a:t>
            </a:r>
          </a:p>
          <a:p>
            <a:pPr>
              <a:spcAft>
                <a:spcPts val="600"/>
              </a:spcAft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Pub Sub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3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6084" y="1425744"/>
            <a:ext cx="1109640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Broker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 single Kafka server is called a broker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The broker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receives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messages from producers,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assigns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offsets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commits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the messages to storage on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disk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Services consumers </a:t>
            </a: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8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6084" y="1425744"/>
            <a:ext cx="983883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Kafka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brokers are designed to operate as part of a cluster.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Within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 cluster of brokers,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one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broker will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function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as the cluster controller </a:t>
            </a:r>
            <a:br>
              <a:rPr lang="en-US" dirty="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(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elected automatically from the live members of the cluster).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controller is responsible for administrative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operations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,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assigning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partitions to brokers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monitoring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for broker failures.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lvl="2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 partition is owned by a single broker in the cluster (called the “leader” of the partition).</a:t>
            </a:r>
          </a:p>
          <a:p>
            <a:pPr marL="285750" lvl="2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lvl="2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If a partition is assigned to multiple brokers, the partition is replicated </a:t>
            </a:r>
          </a:p>
          <a:p>
            <a:pPr marL="285750" lvl="2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lvl="2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6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09" y="1022400"/>
            <a:ext cx="9944847" cy="549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477" y="1547454"/>
            <a:ext cx="983883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How Many Brokers ?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Required Disk Capacity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Example : </a:t>
            </a:r>
            <a:b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10TB =&gt; 5 Brokers x 2TB/Broker x 2 For Replication =&gt; 10 Brokers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Capacity to handle Requests</a:t>
            </a:r>
            <a:endParaRPr lang="en-US" sz="2000" dirty="0"/>
          </a:p>
          <a:p>
            <a:pPr marL="285750" lvl="2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lvl="2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5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4398264" cy="6858000"/>
          </a:xfrm>
          <a:prstGeom prst="rect">
            <a:avLst/>
          </a:prstGeom>
          <a:solidFill>
            <a:srgbClr val="00D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17382" y="3157369"/>
            <a:ext cx="31999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E381"/>
                </a:solidFill>
                <a:latin typeface="Avenir Book" charset="0"/>
                <a:ea typeface="Avenir Book" charset="0"/>
                <a:cs typeface="Avenir Book" charset="0"/>
              </a:rPr>
              <a:t>PRODUCERS</a:t>
            </a:r>
            <a:endParaRPr sz="4000" dirty="0">
              <a:solidFill>
                <a:srgbClr val="00E38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17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5477" y="1547454"/>
            <a:ext cx="9838838" cy="349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Kafka Producers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 err="1" smtClean="0">
                <a:latin typeface="Avenir Light" charset="0"/>
                <a:ea typeface="Avenir Light" charset="0"/>
                <a:cs typeface="Avenir Light" charset="0"/>
              </a:rPr>
              <a:t>KafkaProducer</a:t>
            </a:r>
            <a:endParaRPr lang="en-US" sz="24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400" dirty="0" err="1" smtClean="0">
                <a:latin typeface="Avenir Light" charset="0"/>
                <a:ea typeface="Avenir Light" charset="0"/>
                <a:cs typeface="Avenir Light" charset="0"/>
              </a:rPr>
              <a:t>ProducerRecord</a:t>
            </a:r>
            <a:endParaRPr lang="en-US" sz="2400" dirty="0" smtClean="0"/>
          </a:p>
          <a:p>
            <a:pPr marL="285750" lvl="2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lvl="2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24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2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716" y="835234"/>
            <a:ext cx="5963686" cy="5783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3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8193" y="1603856"/>
            <a:ext cx="9199357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Fire-and-forget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Self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explanatory. some messages will get lost using this method. 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Synchronous send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send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() method returns a Future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object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use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get() to wait on the future and see if the send() was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successful</a:t>
            </a:r>
          </a:p>
          <a:p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Asynchronous send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send( )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method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is called with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 callback function, which gets triggered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/>
            </a:r>
            <a:br>
              <a:rPr lang="en-US" dirty="0" smtClean="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when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it receives a response from the Kafka broker.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Batching</a:t>
            </a:r>
            <a:endParaRPr lang="en-US" dirty="0">
              <a:solidFill>
                <a:srgbClr val="0432FF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When called, the send( ) method adds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the record to a buffer of pending record sends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/>
            </a:r>
            <a:br>
              <a:rPr lang="en-US" dirty="0" smtClean="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This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allows the producer to batch together individual records for efficiency</a:t>
            </a:r>
          </a:p>
        </p:txBody>
      </p:sp>
    </p:spTree>
    <p:extLst>
      <p:ext uri="{BB962C8B-B14F-4D97-AF65-F5344CB8AC3E}">
        <p14:creationId xmlns:p14="http://schemas.microsoft.com/office/powerpoint/2010/main" val="50046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8808" y="1547454"/>
            <a:ext cx="102169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rgbClr val="00DA7C"/>
                </a:solidFill>
                <a:latin typeface="Montserrat Light" charset="0"/>
                <a:ea typeface="Montserrat Light" charset="0"/>
                <a:cs typeface="Montserrat Light" charset="0"/>
              </a:rPr>
              <a:t>GOALS :</a:t>
            </a:r>
          </a:p>
          <a:p>
            <a:endParaRPr lang="fr-FR" sz="2800" dirty="0">
              <a:solidFill>
                <a:srgbClr val="00DA7C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fr-FR" sz="2400" dirty="0" err="1">
                <a:latin typeface="Montserrat Light" charset="0"/>
                <a:ea typeface="Montserrat Light" charset="0"/>
                <a:cs typeface="Montserrat Light" charset="0"/>
              </a:rPr>
              <a:t>Provide</a:t>
            </a:r>
            <a:r>
              <a:rPr lang="fr-FR" sz="2400" dirty="0">
                <a:latin typeface="Montserrat Light" charset="0"/>
                <a:ea typeface="Montserrat Light" charset="0"/>
                <a:cs typeface="Montserrat Light" charset="0"/>
              </a:rPr>
              <a:t> a </a:t>
            </a:r>
            <a:r>
              <a:rPr lang="fr-FR" sz="2400" dirty="0" err="1">
                <a:latin typeface="Montserrat Light" charset="0"/>
                <a:ea typeface="Montserrat Light" charset="0"/>
                <a:cs typeface="Montserrat Light" charset="0"/>
              </a:rPr>
              <a:t>broad</a:t>
            </a:r>
            <a:r>
              <a:rPr lang="fr-FR" sz="2400" dirty="0">
                <a:latin typeface="Montserrat Light" charset="0"/>
                <a:ea typeface="Montserrat Light" charset="0"/>
                <a:cs typeface="Montserrat Light" charset="0"/>
              </a:rPr>
              <a:t> and </a:t>
            </a:r>
            <a:r>
              <a:rPr lang="fr-FR" sz="2400" dirty="0" err="1">
                <a:latin typeface="Montserrat Light" charset="0"/>
                <a:ea typeface="Montserrat Light" charset="0"/>
                <a:cs typeface="Montserrat Light" charset="0"/>
              </a:rPr>
              <a:t>comprehensive</a:t>
            </a:r>
            <a:r>
              <a:rPr lang="fr-FR" sz="2400" dirty="0">
                <a:latin typeface="Montserrat Light" charset="0"/>
                <a:ea typeface="Montserrat Light" charset="0"/>
                <a:cs typeface="Montserrat Light" charset="0"/>
              </a:rPr>
              <a:t> introduction to </a:t>
            </a:r>
            <a:br>
              <a:rPr lang="fr-FR" sz="2400" dirty="0">
                <a:latin typeface="Montserrat Light" charset="0"/>
                <a:ea typeface="Montserrat Light" charset="0"/>
                <a:cs typeface="Montserrat Light" charset="0"/>
              </a:rPr>
            </a:br>
            <a:r>
              <a:rPr lang="fr-FR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Elastic</a:t>
            </a:r>
            <a:r>
              <a:rPr lang="fr-FR" sz="2400" dirty="0" smtClean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fr-FR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Search</a:t>
            </a:r>
            <a:r>
              <a:rPr lang="fr-FR" sz="2400" dirty="0" smtClean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fr-FR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Stack</a:t>
            </a:r>
            <a:endParaRPr lang="fr-FR" sz="2400" dirty="0" smtClean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fr-FR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Get</a:t>
            </a:r>
            <a:r>
              <a:rPr lang="fr-FR" sz="2400" dirty="0" smtClean="0">
                <a:latin typeface="Montserrat Light" charset="0"/>
                <a:ea typeface="Montserrat Light" charset="0"/>
                <a:cs typeface="Montserrat Light" charset="0"/>
              </a:rPr>
              <a:t> Hands-On </a:t>
            </a:r>
            <a:r>
              <a:rPr lang="fr-FR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experience</a:t>
            </a:r>
            <a:r>
              <a:rPr lang="fr-FR" sz="2400" dirty="0" smtClean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fr-FR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with</a:t>
            </a:r>
            <a:r>
              <a:rPr lang="fr-FR" sz="2400" dirty="0" smtClean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fr-FR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queries</a:t>
            </a:r>
            <a:endParaRPr lang="fr-FR" sz="2400" dirty="0" smtClean="0">
              <a:latin typeface="Montserrat Light" charset="0"/>
              <a:ea typeface="Montserrat Light" charset="0"/>
              <a:cs typeface="Montserrat Light" charset="0"/>
            </a:endParaRPr>
          </a:p>
          <a:p>
            <a:pPr marL="457200" indent="-457200">
              <a:spcAft>
                <a:spcPts val="600"/>
              </a:spcAft>
              <a:buFont typeface="Arial" charset="0"/>
              <a:buChar char="•"/>
            </a:pPr>
            <a:r>
              <a:rPr lang="fr-FR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Build</a:t>
            </a:r>
            <a:r>
              <a:rPr lang="fr-FR" sz="2400" dirty="0" smtClean="0">
                <a:latin typeface="Montserrat Light" charset="0"/>
                <a:ea typeface="Montserrat Light" charset="0"/>
                <a:cs typeface="Montserrat Light" charset="0"/>
              </a:rPr>
              <a:t> a </a:t>
            </a:r>
            <a:r>
              <a:rPr lang="fr-FR" sz="2400" dirty="0" err="1" smtClean="0">
                <a:latin typeface="Montserrat Light" charset="0"/>
                <a:ea typeface="Montserrat Light" charset="0"/>
                <a:cs typeface="Montserrat Light" charset="0"/>
              </a:rPr>
              <a:t>complete</a:t>
            </a:r>
            <a:r>
              <a:rPr lang="fr-FR" sz="2400" dirty="0" smtClean="0">
                <a:latin typeface="Montserrat Light" charset="0"/>
                <a:ea typeface="Montserrat Light" charset="0"/>
                <a:cs typeface="Montserrat Light" charset="0"/>
              </a:rPr>
              <a:t> pipeline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3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84553" y="4130505"/>
            <a:ext cx="10219765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venir Light" charset="0"/>
                <a:ea typeface="Avenir Light" charset="0"/>
                <a:cs typeface="Avenir Light" charset="0"/>
              </a:rPr>
              <a:t>E</a:t>
            </a:r>
            <a:r>
              <a:rPr lang="en-US" sz="1600" dirty="0" smtClean="0">
                <a:latin typeface="Avenir Light" charset="0"/>
                <a:ea typeface="Avenir Light" charset="0"/>
                <a:cs typeface="Avenir Light" charset="0"/>
              </a:rPr>
              <a:t>rrors </a:t>
            </a:r>
            <a:r>
              <a:rPr lang="en-US" sz="1600" dirty="0">
                <a:latin typeface="Avenir Light" charset="0"/>
                <a:ea typeface="Avenir Light" charset="0"/>
                <a:cs typeface="Avenir Light" charset="0"/>
              </a:rPr>
              <a:t>that may occur while sending messages to Kafka brokers or in the brokers </a:t>
            </a:r>
            <a:r>
              <a:rPr lang="en-US" sz="1600" dirty="0" smtClean="0">
                <a:latin typeface="Avenir Light" charset="0"/>
                <a:ea typeface="Avenir Light" charset="0"/>
                <a:cs typeface="Avenir Light" charset="0"/>
              </a:rPr>
              <a:t>themselves are ignored.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>
                <a:latin typeface="Avenir Light" charset="0"/>
                <a:ea typeface="Avenir Light" charset="0"/>
                <a:cs typeface="Avenir Light" charset="0"/>
              </a:rPr>
              <a:t>W</a:t>
            </a:r>
            <a:r>
              <a:rPr lang="en-US" sz="1600" dirty="0" smtClean="0">
                <a:latin typeface="Avenir Light" charset="0"/>
                <a:ea typeface="Avenir Light" charset="0"/>
                <a:cs typeface="Avenir Light" charset="0"/>
              </a:rPr>
              <a:t>e </a:t>
            </a:r>
            <a:r>
              <a:rPr lang="en-US" sz="1600" dirty="0">
                <a:latin typeface="Avenir Light" charset="0"/>
                <a:ea typeface="Avenir Light" charset="0"/>
                <a:cs typeface="Avenir Light" charset="0"/>
              </a:rPr>
              <a:t>may still get an exception if the producer encountered errors before sending the message to Kafka. </a:t>
            </a:r>
            <a:endParaRPr lang="en-US" sz="16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1600" dirty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err="1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SerializationException</a:t>
            </a:r>
            <a:r>
              <a:rPr lang="en-US" sz="1600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1600" dirty="0">
                <a:latin typeface="Avenir Light" charset="0"/>
                <a:ea typeface="Avenir Light" charset="0"/>
                <a:cs typeface="Avenir Light" charset="0"/>
              </a:rPr>
              <a:t>when it fails to serialize the message, </a:t>
            </a:r>
            <a:endParaRPr lang="en-US" sz="16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err="1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BufferExhaustedException</a:t>
            </a:r>
            <a:r>
              <a:rPr lang="en-US" sz="1600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 /</a:t>
            </a:r>
            <a:r>
              <a:rPr lang="en-US" sz="1600" dirty="0" err="1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TimeoutException</a:t>
            </a:r>
            <a:r>
              <a:rPr lang="en-US" sz="1600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1600" dirty="0">
                <a:latin typeface="Avenir Light" charset="0"/>
                <a:ea typeface="Avenir Light" charset="0"/>
                <a:cs typeface="Avenir Light" charset="0"/>
              </a:rPr>
              <a:t>if the buffer is </a:t>
            </a:r>
            <a:r>
              <a:rPr lang="en-US" sz="1600" dirty="0" smtClean="0">
                <a:latin typeface="Avenir Light" charset="0"/>
                <a:ea typeface="Avenir Light" charset="0"/>
                <a:cs typeface="Avenir Light" charset="0"/>
              </a:rPr>
              <a:t>full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err="1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InterruptException</a:t>
            </a:r>
            <a:r>
              <a:rPr lang="en-US" sz="1600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sz="1600" dirty="0">
                <a:latin typeface="Avenir Light" charset="0"/>
                <a:ea typeface="Avenir Light" charset="0"/>
                <a:cs typeface="Avenir Light" charset="0"/>
              </a:rPr>
              <a:t>if the sending thread was interrupted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13818"/>
          <a:stretch/>
        </p:blipFill>
        <p:spPr>
          <a:xfrm>
            <a:off x="1226371" y="1547455"/>
            <a:ext cx="10112190" cy="194878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83181" y="3496235"/>
            <a:ext cx="1798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Fire-and-forget </a:t>
            </a:r>
          </a:p>
        </p:txBody>
      </p:sp>
    </p:spTree>
    <p:extLst>
      <p:ext uri="{BB962C8B-B14F-4D97-AF65-F5344CB8AC3E}">
        <p14:creationId xmlns:p14="http://schemas.microsoft.com/office/powerpoint/2010/main" val="207906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26370" y="4485507"/>
            <a:ext cx="102197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get method will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throw an exception if the record is not sent successfully to Kafka.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If no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errors, we will get a </a:t>
            </a:r>
            <a:r>
              <a:rPr lang="en-US" sz="1400" dirty="0" err="1">
                <a:latin typeface="Avenir Light" charset="0"/>
                <a:ea typeface="Avenir Light" charset="0"/>
                <a:cs typeface="Avenir Light" charset="0"/>
              </a:rPr>
              <a:t>RecordMetadata</a:t>
            </a:r>
            <a:r>
              <a:rPr lang="en-US" sz="1400" dirty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object that we can use to retrieve the offset the message was written to.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20453"/>
          <a:stretch/>
        </p:blipFill>
        <p:spPr>
          <a:xfrm>
            <a:off x="1130569" y="1682572"/>
            <a:ext cx="10027799" cy="198578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92417" y="3790254"/>
            <a:ext cx="2104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Synchronous send </a:t>
            </a:r>
            <a:endParaRPr lang="en-US" dirty="0">
              <a:solidFill>
                <a:srgbClr val="0432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9689"/>
          <a:stretch/>
        </p:blipFill>
        <p:spPr>
          <a:xfrm>
            <a:off x="1214644" y="1547454"/>
            <a:ext cx="9364471" cy="321787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80708" y="4936775"/>
            <a:ext cx="2232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Asynchronous send </a:t>
            </a:r>
            <a:endParaRPr lang="en-US" dirty="0">
              <a:solidFill>
                <a:srgbClr val="0432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6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4151" y="312014"/>
            <a:ext cx="57569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Multiple Producers 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Multiple Consumers 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>
                <a:latin typeface="Montserrat" charset="0"/>
                <a:ea typeface="Montserrat" charset="0"/>
                <a:cs typeface="Montserrat" charset="0"/>
              </a:rPr>
              <a:t>Disk-Based Retention 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Scalable</a:t>
            </a:r>
            <a:endParaRPr lang="en-US" sz="2000" dirty="0"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000" dirty="0" smtClean="0">
                <a:latin typeface="Montserrat" charset="0"/>
                <a:ea typeface="Montserrat" charset="0"/>
                <a:cs typeface="Montserrat" charset="0"/>
              </a:rPr>
              <a:t>High Performance</a:t>
            </a:r>
          </a:p>
        </p:txBody>
      </p:sp>
      <p:pic>
        <p:nvPicPr>
          <p:cNvPr id="14338" name="Picture 2" descr="lastic Man (Earth-27) commission by phil-cho (com imagens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41"/>
            <a:ext cx="5458968" cy="686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f - Revision 1877336: /kafka/site/logos/originals/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750" y="103854"/>
            <a:ext cx="2068883" cy="108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52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4398264" cy="6858000"/>
          </a:xfrm>
          <a:prstGeom prst="rect">
            <a:avLst/>
          </a:prstGeom>
          <a:solidFill>
            <a:srgbClr val="00D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805868" y="3157369"/>
            <a:ext cx="18229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E381"/>
                </a:solidFill>
                <a:latin typeface="Avenir Book" charset="0"/>
                <a:ea typeface="Avenir Book" charset="0"/>
                <a:cs typeface="Avenir Book" charset="0"/>
              </a:rPr>
              <a:t>KAFKA</a:t>
            </a:r>
            <a:endParaRPr sz="4000" dirty="0">
              <a:solidFill>
                <a:srgbClr val="00E38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06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8193" y="1603856"/>
            <a:ext cx="89288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Ordering Guarantee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Only intra partition order, (no inter-partition order)</a:t>
            </a:r>
          </a:p>
          <a:p>
            <a:pPr marL="285750" indent="-285750">
              <a:spcBef>
                <a:spcPts val="600"/>
              </a:spcBef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If order is important Stick to a single partition or manage it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applicatively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3558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4398264" cy="6858000"/>
          </a:xfrm>
          <a:prstGeom prst="rect">
            <a:avLst/>
          </a:prstGeom>
          <a:solidFill>
            <a:srgbClr val="00D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48639" y="3157369"/>
            <a:ext cx="31373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E381"/>
                </a:solidFill>
                <a:latin typeface="Avenir Book" charset="0"/>
                <a:ea typeface="Avenir Book" charset="0"/>
                <a:cs typeface="Avenir Book" charset="0"/>
              </a:rPr>
              <a:t>SERIALIZERS</a:t>
            </a:r>
            <a:endParaRPr sz="4000" dirty="0">
              <a:solidFill>
                <a:srgbClr val="00E38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4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8193" y="1603856"/>
            <a:ext cx="8928847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Serializers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Kafka writes bytes, natively</a:t>
            </a: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Built-in </a:t>
            </a:r>
            <a:r>
              <a:rPr lang="en-US" dirty="0" err="1">
                <a:latin typeface="Avenir Light" charset="0"/>
                <a:ea typeface="Avenir Light" charset="0"/>
                <a:cs typeface="Avenir Light" charset="0"/>
              </a:rPr>
              <a:t>serializers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 : String, Integer, </a:t>
            </a:r>
            <a:r>
              <a:rPr lang="en-US" dirty="0" err="1">
                <a:latin typeface="Avenir Light" charset="0"/>
                <a:ea typeface="Avenir Light" charset="0"/>
                <a:cs typeface="Avenir Light" charset="0"/>
              </a:rPr>
              <a:t>ByteArray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When the object is not a simple string or integer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Generic serialization library </a:t>
            </a:r>
          </a:p>
          <a:p>
            <a:pPr marL="1200150" lvl="2" indent="-285750">
              <a:spcAft>
                <a:spcPts val="600"/>
              </a:spcAft>
              <a:buFont typeface="Arial" charset="0"/>
              <a:buChar char="•"/>
            </a:pPr>
            <a:r>
              <a:rPr lang="en-US" sz="1600" dirty="0">
                <a:latin typeface="Avenir Light" charset="0"/>
                <a:ea typeface="Avenir Light" charset="0"/>
                <a:cs typeface="Avenir Light" charset="0"/>
              </a:rPr>
              <a:t>Avro, Thrift, or </a:t>
            </a:r>
            <a:r>
              <a:rPr lang="en-US" sz="1600" dirty="0" err="1" smtClean="0">
                <a:latin typeface="Avenir Light" charset="0"/>
                <a:ea typeface="Avenir Light" charset="0"/>
                <a:cs typeface="Avenir Light" charset="0"/>
              </a:rPr>
              <a:t>Protobuf</a:t>
            </a:r>
            <a:r>
              <a:rPr lang="en-US" sz="1600" dirty="0">
                <a:latin typeface="Avenir Light" charset="0"/>
                <a:ea typeface="Avenir Light" charset="0"/>
                <a:cs typeface="Avenir Light" charset="0"/>
              </a:rPr>
              <a:t> Generic </a:t>
            </a:r>
          </a:p>
          <a:p>
            <a:pPr marL="742950" lvl="1" indent="-28575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W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rite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custom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serializers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68" y="1006678"/>
            <a:ext cx="5130799" cy="44597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63842" y="5600004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Customer Class</a:t>
            </a:r>
            <a:endParaRPr lang="en-US" dirty="0">
              <a:solidFill>
                <a:srgbClr val="0432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31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10460"/>
          <a:stretch/>
        </p:blipFill>
        <p:spPr>
          <a:xfrm>
            <a:off x="2781299" y="425721"/>
            <a:ext cx="8469171" cy="60989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2070" y="3193675"/>
            <a:ext cx="2174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Customer Serializer</a:t>
            </a:r>
            <a:endParaRPr lang="en-US" dirty="0">
              <a:solidFill>
                <a:srgbClr val="0432FF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329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04688" y="1196018"/>
            <a:ext cx="649060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800" dirty="0" smtClean="0">
              <a:solidFill>
                <a:srgbClr val="00DA7C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endParaRPr lang="fr-FR" sz="2800" dirty="0">
              <a:solidFill>
                <a:srgbClr val="00DA7C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fr-FR" sz="3600" dirty="0" smtClean="0">
                <a:latin typeface="Montserrat Light" charset="0"/>
                <a:ea typeface="Montserrat Light" charset="0"/>
                <a:cs typeface="Montserrat Light" charset="0"/>
              </a:rPr>
              <a:t>‘‘ </a:t>
            </a:r>
            <a:r>
              <a:rPr lang="fr-FR" sz="3600" dirty="0" err="1" smtClean="0">
                <a:latin typeface="Montserrat Light" charset="0"/>
                <a:ea typeface="Montserrat Light" charset="0"/>
                <a:cs typeface="Montserrat Light" charset="0"/>
              </a:rPr>
              <a:t>Boxing</a:t>
            </a:r>
            <a:r>
              <a:rPr lang="fr-FR" sz="3600" dirty="0" smtClean="0">
                <a:latin typeface="Montserrat Light" charset="0"/>
                <a:ea typeface="Montserrat Light" charset="0"/>
                <a:cs typeface="Montserrat Light" charset="0"/>
              </a:rPr>
              <a:t> </a:t>
            </a:r>
            <a:r>
              <a:rPr lang="fr-FR" sz="3600" dirty="0">
                <a:latin typeface="Montserrat Light" charset="0"/>
                <a:ea typeface="Montserrat Light" charset="0"/>
                <a:cs typeface="Montserrat Light" charset="0"/>
              </a:rPr>
              <a:t>is a science. You don't just walk into a gym and start </a:t>
            </a:r>
            <a:r>
              <a:rPr lang="fr-FR" sz="3600" dirty="0" err="1">
                <a:latin typeface="Montserrat Light" charset="0"/>
                <a:ea typeface="Montserrat Light" charset="0"/>
                <a:cs typeface="Montserrat Light" charset="0"/>
              </a:rPr>
              <a:t>punching</a:t>
            </a:r>
            <a:r>
              <a:rPr lang="fr-FR" sz="3600" dirty="0" smtClean="0">
                <a:latin typeface="Montserrat Light" charset="0"/>
                <a:ea typeface="Montserrat Light" charset="0"/>
                <a:cs typeface="Montserrat Light" charset="0"/>
              </a:rPr>
              <a:t>.’’</a:t>
            </a:r>
          </a:p>
          <a:p>
            <a:endParaRPr lang="fr-FR" sz="3600" dirty="0"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fr-FR" sz="3600" dirty="0" smtClean="0">
                <a:latin typeface="Montserrat Light" charset="0"/>
                <a:ea typeface="Montserrat Light" charset="0"/>
                <a:cs typeface="Montserrat Light" charset="0"/>
              </a:rPr>
              <a:t>			      Eddie </a:t>
            </a:r>
            <a:r>
              <a:rPr lang="fr-FR" sz="3600" dirty="0" err="1" smtClean="0">
                <a:latin typeface="Montserrat Light" charset="0"/>
                <a:ea typeface="Montserrat Light" charset="0"/>
                <a:cs typeface="Montserrat Light" charset="0"/>
              </a:rPr>
              <a:t>Futch</a:t>
            </a:r>
            <a:endParaRPr sz="36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1026" name="Picture 2" descr="https://external-content.duckduckgo.com/iu/?u=https%3A%2F%2Ftse1.mm.bing.net%2Fth%3Fid%3DOIP.fp2ZsHWOZ7MTySmTxrjrjQHaLH%26pid%3DApi&amp;f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72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4398264" cy="6858000"/>
          </a:xfrm>
          <a:prstGeom prst="rect">
            <a:avLst/>
          </a:prstGeom>
          <a:solidFill>
            <a:srgbClr val="00D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46196" y="3157369"/>
            <a:ext cx="494231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E381"/>
                </a:solidFill>
                <a:latin typeface="Avenir Book" charset="0"/>
                <a:ea typeface="Avenir Book" charset="0"/>
                <a:cs typeface="Avenir Book" charset="0"/>
              </a:rPr>
              <a:t>FAULT TOLERANCE </a:t>
            </a:r>
          </a:p>
          <a:p>
            <a:pPr algn="ctr"/>
            <a:r>
              <a:rPr lang="fr-FR" sz="4000" dirty="0" smtClean="0">
                <a:solidFill>
                  <a:srgbClr val="00E381"/>
                </a:solidFill>
                <a:latin typeface="Avenir Book" charset="0"/>
                <a:ea typeface="Avenir Book" charset="0"/>
                <a:cs typeface="Avenir Book" charset="0"/>
              </a:rPr>
              <a:t>PART ONE</a:t>
            </a:r>
            <a:endParaRPr sz="4000" dirty="0">
              <a:solidFill>
                <a:srgbClr val="00E38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8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1191344"/>
            <a:ext cx="8172450" cy="36866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55585" y="3034685"/>
            <a:ext cx="440139" cy="4401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400549" y="4801083"/>
            <a:ext cx="4352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Le Roi est mort </a:t>
            </a: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  <a:sym typeface="Wingdings"/>
              </a:rPr>
              <a:t></a:t>
            </a: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  </a:t>
            </a:r>
            <a:endParaRPr lang="en-US" sz="28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8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99" y="1376010"/>
            <a:ext cx="7451725" cy="3209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25" y="3044825"/>
            <a:ext cx="444500" cy="444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00549" y="4801083"/>
            <a:ext cx="4352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Vive le Roi ! </a:t>
            </a: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  <a:sym typeface="Wingdings"/>
              </a:rPr>
              <a:t></a:t>
            </a:r>
            <a:endParaRPr lang="en-US" sz="28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01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5122" name="Picture 2" descr="roll Face Thinking - Thinking Meme Face Png, Transparent Png ...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95" y="2895600"/>
            <a:ext cx="2843033" cy="290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21065267">
            <a:off x="5157699" y="1769663"/>
            <a:ext cx="515634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800" dirty="0" smtClean="0">
                <a:latin typeface="Avenir Light" charset="0"/>
                <a:ea typeface="Avenir Light" charset="0"/>
                <a:cs typeface="Avenir Light" charset="0"/>
              </a:rPr>
              <a:t>…</a:t>
            </a: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What if the king comes    </a:t>
            </a:r>
            <a:b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     back?</a:t>
            </a:r>
            <a:endParaRPr lang="en-US" sz="28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33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699" y="1376010"/>
            <a:ext cx="7451725" cy="32090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6146" name="Picture 2" descr="hocked Meme Face, HD Png Download - 1425x1561(#920213) - PngFind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87" y="4585015"/>
            <a:ext cx="1941556" cy="221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upload.wikimedia.org/wikipedia/commons/thumb/2/25/Simple_gold_crown.svg/1200px-Simple_gold_crow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682" y="3019424"/>
            <a:ext cx="318113" cy="318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61636" b="-3312"/>
          <a:stretch/>
        </p:blipFill>
        <p:spPr>
          <a:xfrm rot="20226380">
            <a:off x="2777438" y="3855188"/>
            <a:ext cx="597171" cy="2745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971" t="1" b="6494"/>
          <a:stretch/>
        </p:blipFill>
        <p:spPr>
          <a:xfrm rot="20226380">
            <a:off x="2775683" y="4033356"/>
            <a:ext cx="996677" cy="2485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2551" y="4061795"/>
            <a:ext cx="127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halkduster" charset="0"/>
                <a:ea typeface="Chalkduster" charset="0"/>
                <a:cs typeface="Chalkduster" charset="0"/>
              </a:rPr>
              <a:t>?!?</a:t>
            </a:r>
            <a:endParaRPr lang="en-US" sz="2800" dirty="0">
              <a:latin typeface="Chalkduster" charset="0"/>
              <a:ea typeface="Chalkduster" charset="0"/>
              <a:cs typeface="Chalkduster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11636" y="5307710"/>
            <a:ext cx="43529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Split Brain !</a:t>
            </a:r>
            <a:endParaRPr lang="en-US" sz="28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7378699" y="4585015"/>
            <a:ext cx="2371725" cy="2182514"/>
          </a:xfrm>
          <a:prstGeom prst="ellipse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9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0943" y="1163476"/>
            <a:ext cx="10077716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EPOCH to the rescue !</a:t>
            </a:r>
            <a:endParaRPr lang="en-US" sz="1000" dirty="0">
              <a:solidFill>
                <a:srgbClr val="0432FF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When the controller broker is stopped or loses connectivity to </a:t>
            </a:r>
            <a:r>
              <a:rPr lang="en-US" dirty="0" err="1">
                <a:latin typeface="Avenir Light" charset="0"/>
                <a:ea typeface="Avenir Light" charset="0"/>
                <a:cs typeface="Avenir Light" charset="0"/>
              </a:rPr>
              <a:t>Zk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,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ephemeral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node will disappear.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Other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brokers in the cluster will be notified through the </a:t>
            </a:r>
            <a:r>
              <a:rPr lang="en-US" dirty="0" err="1" smtClean="0">
                <a:latin typeface="Avenir Light" charset="0"/>
                <a:ea typeface="Avenir Light" charset="0"/>
                <a:cs typeface="Avenir Light" charset="0"/>
              </a:rPr>
              <a:t>Zk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watch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that the controller is gone and will attempt to create the controller node in </a:t>
            </a:r>
            <a:r>
              <a:rPr lang="en-US" dirty="0" err="1">
                <a:latin typeface="Avenir Light" charset="0"/>
                <a:ea typeface="Avenir Light" charset="0"/>
                <a:cs typeface="Avenir Light" charset="0"/>
              </a:rPr>
              <a:t>Zk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themselves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.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first node to create the new controller in </a:t>
            </a:r>
            <a:r>
              <a:rPr lang="en-US" dirty="0" err="1">
                <a:latin typeface="Avenir Light" charset="0"/>
                <a:ea typeface="Avenir Light" charset="0"/>
                <a:cs typeface="Avenir Light" charset="0"/>
              </a:rPr>
              <a:t>Zk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the new controller, while the other nodes will receive a “node already exists” exception and re-create the watch on the new controller node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i="1" dirty="0" smtClean="0">
                <a:latin typeface="Avenir Light" charset="0"/>
                <a:ea typeface="Avenir Light" charset="0"/>
                <a:cs typeface="Avenir Light" charset="0"/>
              </a:rPr>
              <a:t>Each </a:t>
            </a:r>
            <a:r>
              <a:rPr lang="en-US" i="1" dirty="0">
                <a:latin typeface="Avenir Light" charset="0"/>
                <a:ea typeface="Avenir Light" charset="0"/>
                <a:cs typeface="Avenir Light" charset="0"/>
              </a:rPr>
              <a:t>time a controller is elected, it receives a new, higher controller </a:t>
            </a:r>
            <a:r>
              <a:rPr lang="en-US" i="1" dirty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epoch </a:t>
            </a:r>
            <a:r>
              <a:rPr lang="en-US" i="1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number</a:t>
            </a:r>
            <a:r>
              <a:rPr lang="en-US" i="1" dirty="0" smtClean="0">
                <a:latin typeface="Avenir Light" charset="0"/>
                <a:ea typeface="Avenir Light" charset="0"/>
                <a:cs typeface="Avenir Light" charset="0"/>
              </a:rPr>
              <a:t> </a:t>
            </a:r>
            <a:br>
              <a:rPr lang="en-US" i="1" dirty="0" smtClean="0">
                <a:latin typeface="Avenir Light" charset="0"/>
                <a:ea typeface="Avenir Light" charset="0"/>
                <a:cs typeface="Avenir Light" charset="0"/>
              </a:rPr>
            </a:br>
            <a:r>
              <a:rPr lang="en-US" sz="1600" i="1" dirty="0" smtClean="0">
                <a:latin typeface="Avenir Light" charset="0"/>
                <a:ea typeface="Avenir Light" charset="0"/>
                <a:cs typeface="Avenir Light" charset="0"/>
              </a:rPr>
              <a:t>(through a </a:t>
            </a:r>
            <a:r>
              <a:rPr lang="en-US" sz="1600" i="1" dirty="0" err="1" smtClean="0">
                <a:latin typeface="Avenir Light" charset="0"/>
                <a:ea typeface="Avenir Light" charset="0"/>
                <a:cs typeface="Avenir Light" charset="0"/>
              </a:rPr>
              <a:t>Zk</a:t>
            </a:r>
            <a:r>
              <a:rPr lang="en-US" sz="1600" i="1" dirty="0" smtClean="0">
                <a:latin typeface="Avenir Light" charset="0"/>
                <a:ea typeface="Avenir Light" charset="0"/>
                <a:cs typeface="Avenir Light" charset="0"/>
              </a:rPr>
              <a:t> conditional increment operation.)</a:t>
            </a:r>
            <a:endParaRPr lang="en-US" sz="16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The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brokers know the current controller epoch and if they receive a message from a controller with an older number, they know to ignore it. </a:t>
            </a:r>
          </a:p>
        </p:txBody>
      </p:sp>
    </p:spTree>
    <p:extLst>
      <p:ext uri="{BB962C8B-B14F-4D97-AF65-F5344CB8AC3E}">
        <p14:creationId xmlns:p14="http://schemas.microsoft.com/office/powerpoint/2010/main" val="8694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pic>
        <p:nvPicPr>
          <p:cNvPr id="5122" name="Picture 2" descr="roll Face Thinking - Thinking Meme Face Png, Transparent Png ...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595" y="2895600"/>
            <a:ext cx="2843033" cy="290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 rot="21065267">
            <a:off x="5157699" y="1985106"/>
            <a:ext cx="51563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2800" dirty="0" smtClean="0">
                <a:latin typeface="Avenir Light" charset="0"/>
                <a:ea typeface="Avenir Light" charset="0"/>
                <a:cs typeface="Avenir Light" charset="0"/>
              </a:rPr>
              <a:t>…</a:t>
            </a: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What about partitions ?</a:t>
            </a:r>
            <a:endParaRPr lang="en-US" sz="2800" dirty="0">
              <a:latin typeface="Avenir Light" charset="0"/>
              <a:ea typeface="Avenir Light" charset="0"/>
              <a:cs typeface="Avenir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35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4398264" cy="6858000"/>
          </a:xfrm>
          <a:prstGeom prst="rect">
            <a:avLst/>
          </a:prstGeom>
          <a:solidFill>
            <a:srgbClr val="00D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09800" y="3157369"/>
            <a:ext cx="34151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E381"/>
                </a:solidFill>
                <a:latin typeface="Avenir Book" charset="0"/>
                <a:ea typeface="Avenir Book" charset="0"/>
                <a:cs typeface="Avenir Book" charset="0"/>
              </a:rPr>
              <a:t>REPLICATION</a:t>
            </a:r>
            <a:endParaRPr sz="4000" dirty="0">
              <a:solidFill>
                <a:srgbClr val="00E38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825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5717059" y="1773126"/>
            <a:ext cx="59436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>
              <a:solidFill>
                <a:srgbClr val="00DA7C"/>
              </a:solidFill>
              <a:latin typeface="Montserrat Light" charset="0"/>
              <a:ea typeface="Montserrat Light" charset="0"/>
              <a:cs typeface="Montserrat Light" charset="0"/>
            </a:endParaRPr>
          </a:p>
          <a:p>
            <a:r>
              <a:rPr lang="en-US" sz="3600" dirty="0" smtClean="0">
                <a:latin typeface="Montserrat Light" charset="0"/>
                <a:ea typeface="Montserrat Light" charset="0"/>
                <a:cs typeface="Montserrat Light" charset="0"/>
              </a:rPr>
              <a:t>‘‘ It's </a:t>
            </a:r>
            <a:r>
              <a:rPr lang="en-US" sz="3600" dirty="0">
                <a:latin typeface="Montserrat Light" charset="0"/>
                <a:ea typeface="Montserrat Light" charset="0"/>
                <a:cs typeface="Montserrat Light" charset="0"/>
              </a:rPr>
              <a:t>always the small pieces that make the big picture.’’</a:t>
            </a:r>
          </a:p>
          <a:p>
            <a:endParaRPr lang="en-US" sz="36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8194" name="Picture 2" descr="edia: Things I Have Recently Purchased : Useful Dyna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4559643" cy="68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99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327569" y="1191344"/>
            <a:ext cx="10056607" cy="2623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sz="105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Each topic is </a:t>
            </a:r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partitioned</a:t>
            </a:r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E</a:t>
            </a:r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ach </a:t>
            </a: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partition can have multiple replicas. 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R</a:t>
            </a:r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eplicas </a:t>
            </a: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are stored on brokers, 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E</a:t>
            </a:r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ach </a:t>
            </a:r>
            <a:r>
              <a:rPr lang="en-US" sz="2000" dirty="0">
                <a:latin typeface="Avenir Light" charset="0"/>
                <a:ea typeface="Avenir Light" charset="0"/>
                <a:cs typeface="Avenir Light" charset="0"/>
              </a:rPr>
              <a:t>broker typically stores hundreds or even thousands of replicas belonging to different topics and partitions. </a:t>
            </a:r>
            <a:endParaRPr lang="en-US" sz="2000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114550" lvl="4" indent="-285750">
              <a:buFont typeface="Arial" charset="0"/>
              <a:buChar char="•"/>
            </a:pPr>
            <a:r>
              <a:rPr lang="en-US" sz="2000" dirty="0" smtClean="0">
                <a:latin typeface="Avenir Light" charset="0"/>
                <a:ea typeface="Avenir Light" charset="0"/>
                <a:cs typeface="Avenir Light" charset="0"/>
              </a:rPr>
              <a:t>Partitions are broken down into segment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(more to this later)</a:t>
            </a:r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spcAft>
                <a:spcPts val="600"/>
              </a:spcAft>
              <a:buFont typeface="Arial" charset="0"/>
              <a:buChar char="•"/>
            </a:pPr>
            <a:endParaRPr lang="en-US" sz="2000" dirty="0"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2543814" y="3921002"/>
            <a:ext cx="7624119" cy="2492154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4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4398264" cy="6858000"/>
          </a:xfrm>
          <a:prstGeom prst="rect">
            <a:avLst/>
          </a:prstGeom>
          <a:solidFill>
            <a:srgbClr val="00D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48254" y="3157369"/>
            <a:ext cx="45381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 smtClean="0">
                <a:solidFill>
                  <a:srgbClr val="00E381"/>
                </a:solidFill>
                <a:latin typeface="Avenir Book" charset="0"/>
                <a:ea typeface="Avenir Book" charset="0"/>
                <a:cs typeface="Avenir Book" charset="0"/>
              </a:rPr>
              <a:t>A BIT OF HISTORY</a:t>
            </a:r>
            <a:endParaRPr sz="4000" dirty="0">
              <a:solidFill>
                <a:srgbClr val="00E381"/>
              </a:solidFill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7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8809" y="1833607"/>
            <a:ext cx="11096408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Kafka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is a publish/subscribe messaging system designed to solve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the knot problem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D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istributed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commit log /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Distributed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streaming platform </a:t>
            </a:r>
            <a:endParaRPr lang="en-US" dirty="0" smtClean="0"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A commit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log is designed to provide a durable record of all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transactions,</a:t>
            </a:r>
            <a:br>
              <a:rPr lang="en-US" dirty="0" smtClean="0">
                <a:latin typeface="Montserrat" charset="0"/>
                <a:ea typeface="Montserrat" charset="0"/>
                <a:cs typeface="Montserrat" charset="0"/>
              </a:rPr>
            </a:b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so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that they can be replayed to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consistently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build the state of a system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dirty="0"/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8809" y="1833607"/>
            <a:ext cx="11096408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The unit of data within Kafka is called a message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Messages are written into Kafka in batches.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A batch is just a collection of messages, all of which are being produced to the same topic and partition.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Collecting messages together into a batch reduces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overhead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T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radeoff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between latency and throughput </a:t>
            </a:r>
            <a:endParaRPr lang="en-US" dirty="0" smtClean="0"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Batches are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compressed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, </a:t>
            </a:r>
            <a:endParaRPr lang="en-US" dirty="0" smtClean="0">
              <a:latin typeface="Montserrat" charset="0"/>
              <a:ea typeface="Montserrat" charset="0"/>
              <a:cs typeface="Montserrat" charset="0"/>
            </a:endParaRPr>
          </a:p>
          <a:p>
            <a:pPr marL="800100" lvl="1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more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efficient data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transfer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and storage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(at </a:t>
            </a:r>
            <a:r>
              <a:rPr lang="en-US" dirty="0">
                <a:latin typeface="Montserrat" charset="0"/>
                <a:ea typeface="Montserrat" charset="0"/>
                <a:cs typeface="Montserrat" charset="0"/>
              </a:rPr>
              <a:t>the cost of some processing </a:t>
            </a:r>
            <a:r>
              <a:rPr lang="en-US" dirty="0" smtClean="0">
                <a:latin typeface="Montserrat" charset="0"/>
                <a:ea typeface="Montserrat" charset="0"/>
                <a:cs typeface="Montserrat" charset="0"/>
              </a:rPr>
              <a:t>power). 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endParaRPr lang="en-US" dirty="0"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6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8809" y="1833607"/>
            <a:ext cx="110964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Schemas</a:t>
            </a:r>
          </a:p>
          <a:p>
            <a:pPr>
              <a:spcAft>
                <a:spcPts val="600"/>
              </a:spcAft>
            </a:pPr>
            <a:endParaRPr lang="en-US" dirty="0" smtClean="0">
              <a:solidFill>
                <a:srgbClr val="0432FF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Messages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are opaque byte arrays to Kafka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itself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It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is recommended that additional structure, or schema, be imposed on the message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content.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Avro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provides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 compact serialization format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that supports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schemas and strong data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typing.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3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63501" y="10066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/>
          </a:p>
        </p:txBody>
      </p:sp>
      <p:sp>
        <p:nvSpPr>
          <p:cNvPr id="3" name="TextBox 2"/>
          <p:cNvSpPr txBox="1"/>
          <p:nvPr/>
        </p:nvSpPr>
        <p:spPr>
          <a:xfrm>
            <a:off x="918809" y="312014"/>
            <a:ext cx="1597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Montserrat Light" charset="0"/>
                <a:ea typeface="Montserrat Light" charset="0"/>
                <a:cs typeface="Montserrat Light" charset="0"/>
              </a:rPr>
              <a:t>SYLACE</a:t>
            </a:r>
            <a:endParaRPr sz="2800" dirty="0">
              <a:latin typeface="Montserrat Light" charset="0"/>
              <a:ea typeface="Montserrat Light" charset="0"/>
              <a:cs typeface="Montserrat Ligh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06084" y="1425744"/>
            <a:ext cx="11096408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Topics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Messages in Kafka are categorized into topics.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Topics are like a database table or a folder in a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filesystem</a:t>
            </a:r>
          </a:p>
          <a:p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rgbClr val="0432FF"/>
                </a:solidFill>
                <a:latin typeface="Avenir Light" charset="0"/>
                <a:ea typeface="Avenir Light" charset="0"/>
                <a:cs typeface="Avenir Light" charset="0"/>
              </a:rPr>
              <a:t>Partitions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Topics are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broken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down into a number of partitions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Each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partition is a single log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Messages are written to it in an append-only fashion, and are read in order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Time-ordering is not guaranteed across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the entire topic, just within a single partition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Partitions are the way that Kafka provides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D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istribution, parallelization, redundancy,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and scalability.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Each partition can be hosted on a different server, </a:t>
            </a:r>
            <a:endParaRPr lang="en-US" dirty="0" smtClean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A single </a:t>
            </a:r>
            <a:r>
              <a:rPr lang="en-US" dirty="0">
                <a:latin typeface="Avenir Light" charset="0"/>
                <a:ea typeface="Avenir Light" charset="0"/>
                <a:cs typeface="Avenir Light" charset="0"/>
              </a:rPr>
              <a:t>topic can be scaled horizontally across multiple </a:t>
            </a:r>
            <a:r>
              <a:rPr lang="en-US" dirty="0" smtClean="0">
                <a:latin typeface="Avenir Light" charset="0"/>
                <a:ea typeface="Avenir Light" charset="0"/>
                <a:cs typeface="Avenir Light" charset="0"/>
              </a:rPr>
              <a:t>servers.</a:t>
            </a: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742950" lvl="1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dirty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6646"/>
          <a:stretch/>
        </p:blipFill>
        <p:spPr>
          <a:xfrm>
            <a:off x="0" y="124848"/>
            <a:ext cx="918809" cy="88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8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27783</TotalTime>
  <Words>805</Words>
  <Application>Microsoft Macintosh PowerPoint</Application>
  <PresentationFormat>Widescreen</PresentationFormat>
  <Paragraphs>201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Avenir Book</vt:lpstr>
      <vt:lpstr>Avenir Light</vt:lpstr>
      <vt:lpstr>Calibri</vt:lpstr>
      <vt:lpstr>Calibri Light</vt:lpstr>
      <vt:lpstr>Chalkduster</vt:lpstr>
      <vt:lpstr>Mangal</vt:lpstr>
      <vt:lpstr>Montserrat</vt:lpstr>
      <vt:lpstr>Montserrat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191</cp:revision>
  <cp:lastPrinted>2020-05-14T15:16:14Z</cp:lastPrinted>
  <dcterms:created xsi:type="dcterms:W3CDTF">2020-04-08T10:07:13Z</dcterms:created>
  <dcterms:modified xsi:type="dcterms:W3CDTF">2020-06-20T11:58:56Z</dcterms:modified>
</cp:coreProperties>
</file>